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24"/>
  </p:notesMasterIdLst>
  <p:handoutMasterIdLst>
    <p:handoutMasterId r:id="rId25"/>
  </p:handoutMasterIdLst>
  <p:sldIdLst>
    <p:sldId id="278" r:id="rId5"/>
    <p:sldId id="290" r:id="rId6"/>
    <p:sldId id="273" r:id="rId7"/>
    <p:sldId id="283" r:id="rId8"/>
    <p:sldId id="275" r:id="rId9"/>
    <p:sldId id="295" r:id="rId10"/>
    <p:sldId id="274" r:id="rId11"/>
    <p:sldId id="292" r:id="rId12"/>
    <p:sldId id="277" r:id="rId13"/>
    <p:sldId id="286" r:id="rId14"/>
    <p:sldId id="287" r:id="rId15"/>
    <p:sldId id="288" r:id="rId16"/>
    <p:sldId id="289" r:id="rId17"/>
    <p:sldId id="279" r:id="rId18"/>
    <p:sldId id="280" r:id="rId19"/>
    <p:sldId id="281" r:id="rId20"/>
    <p:sldId id="284" r:id="rId21"/>
    <p:sldId id="29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78D"/>
    <a:srgbClr val="FFFFFF"/>
    <a:srgbClr val="8246AF"/>
    <a:srgbClr val="B5B8BB"/>
    <a:srgbClr val="312B7E"/>
    <a:srgbClr val="D69A2D"/>
    <a:srgbClr val="4A6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AE571-58CF-441C-BC34-A4117D12BCE9}" v="6" dt="2023-08-07T23:15:00.069"/>
    <p1510:client id="{E9DE0F57-AC25-48FD-9608-7331EBD03040}" v="32" dt="2023-08-10T16:10:35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558" autoAdjust="0"/>
  </p:normalViewPr>
  <p:slideViewPr>
    <p:cSldViewPr snapToGrid="0">
      <p:cViewPr varScale="1">
        <p:scale>
          <a:sx n="82" d="100"/>
          <a:sy n="82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36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Long" clId="Web-{E9DE0F57-AC25-48FD-9608-7331EBD03040}"/>
    <pc:docChg chg="addSld delSld modSld">
      <pc:chgData name="Stephanie Long" userId="" providerId="" clId="Web-{E9DE0F57-AC25-48FD-9608-7331EBD03040}" dt="2023-08-10T16:10:33.466" v="27" actId="20577"/>
      <pc:docMkLst>
        <pc:docMk/>
      </pc:docMkLst>
      <pc:sldChg chg="modSp">
        <pc:chgData name="Stephanie Long" userId="" providerId="" clId="Web-{E9DE0F57-AC25-48FD-9608-7331EBD03040}" dt="2023-08-10T15:49:38.193" v="4" actId="1076"/>
        <pc:sldMkLst>
          <pc:docMk/>
          <pc:sldMk cId="341911766" sldId="274"/>
        </pc:sldMkLst>
        <pc:spChg chg="mod">
          <ac:chgData name="Stephanie Long" userId="" providerId="" clId="Web-{E9DE0F57-AC25-48FD-9608-7331EBD03040}" dt="2023-08-10T15:49:38.193" v="4" actId="1076"/>
          <ac:spMkLst>
            <pc:docMk/>
            <pc:sldMk cId="341911766" sldId="274"/>
            <ac:spMk id="5" creationId="{6F644804-499B-6541-A3C6-C941ED14331F}"/>
          </ac:spMkLst>
        </pc:spChg>
        <pc:spChg chg="mod">
          <ac:chgData name="Stephanie Long" userId="" providerId="" clId="Web-{E9DE0F57-AC25-48FD-9608-7331EBD03040}" dt="2023-08-10T15:49:07.331" v="3" actId="20577"/>
          <ac:spMkLst>
            <pc:docMk/>
            <pc:sldMk cId="341911766" sldId="274"/>
            <ac:spMk id="6" creationId="{E3463062-EF7D-3B44-BC3D-58A8EC2151C7}"/>
          </ac:spMkLst>
        </pc:spChg>
      </pc:sldChg>
      <pc:sldChg chg="modSp">
        <pc:chgData name="Stephanie Long" userId="" providerId="" clId="Web-{E9DE0F57-AC25-48FD-9608-7331EBD03040}" dt="2023-08-10T16:10:33.466" v="27" actId="20577"/>
        <pc:sldMkLst>
          <pc:docMk/>
          <pc:sldMk cId="3804175886" sldId="275"/>
        </pc:sldMkLst>
        <pc:spChg chg="mod">
          <ac:chgData name="Stephanie Long" userId="" providerId="" clId="Web-{E9DE0F57-AC25-48FD-9608-7331EBD03040}" dt="2023-08-10T16:10:24.137" v="23" actId="20577"/>
          <ac:spMkLst>
            <pc:docMk/>
            <pc:sldMk cId="3804175886" sldId="275"/>
            <ac:spMk id="2" creationId="{5A5CA218-3925-2244-A97C-C6DA7B5CD736}"/>
          </ac:spMkLst>
        </pc:spChg>
        <pc:spChg chg="mod">
          <ac:chgData name="Stephanie Long" userId="" providerId="" clId="Web-{E9DE0F57-AC25-48FD-9608-7331EBD03040}" dt="2023-08-10T16:10:27.496" v="25" actId="20577"/>
          <ac:spMkLst>
            <pc:docMk/>
            <pc:sldMk cId="3804175886" sldId="275"/>
            <ac:spMk id="3" creationId="{82DE624F-4AE9-7D45-AA4E-A053BE67E22B}"/>
          </ac:spMkLst>
        </pc:spChg>
        <pc:spChg chg="mod">
          <ac:chgData name="Stephanie Long" userId="" providerId="" clId="Web-{E9DE0F57-AC25-48FD-9608-7331EBD03040}" dt="2023-08-10T16:10:29.887" v="26" actId="20577"/>
          <ac:spMkLst>
            <pc:docMk/>
            <pc:sldMk cId="3804175886" sldId="275"/>
            <ac:spMk id="4" creationId="{E57C7B7B-329D-AB43-900C-9E03D7B3BBCD}"/>
          </ac:spMkLst>
        </pc:spChg>
        <pc:spChg chg="mod">
          <ac:chgData name="Stephanie Long" userId="" providerId="" clId="Web-{E9DE0F57-AC25-48FD-9608-7331EBD03040}" dt="2023-08-10T16:10:21.262" v="22" actId="20577"/>
          <ac:spMkLst>
            <pc:docMk/>
            <pc:sldMk cId="3804175886" sldId="275"/>
            <ac:spMk id="8" creationId="{7EA33FBC-8BCE-EDB1-0552-C9F2E4B017B0}"/>
          </ac:spMkLst>
        </pc:spChg>
        <pc:spChg chg="mod">
          <ac:chgData name="Stephanie Long" userId="" providerId="" clId="Web-{E9DE0F57-AC25-48FD-9608-7331EBD03040}" dt="2023-08-10T16:10:33.466" v="27" actId="20577"/>
          <ac:spMkLst>
            <pc:docMk/>
            <pc:sldMk cId="3804175886" sldId="275"/>
            <ac:spMk id="11" creationId="{A1D27E67-403A-CFAF-B775-E584CA832225}"/>
          </ac:spMkLst>
        </pc:spChg>
      </pc:sldChg>
      <pc:sldChg chg="modSp">
        <pc:chgData name="Stephanie Long" userId="" providerId="" clId="Web-{E9DE0F57-AC25-48FD-9608-7331EBD03040}" dt="2023-08-10T15:56:51.363" v="8" actId="14100"/>
        <pc:sldMkLst>
          <pc:docMk/>
          <pc:sldMk cId="798394105" sldId="277"/>
        </pc:sldMkLst>
        <pc:spChg chg="mod">
          <ac:chgData name="Stephanie Long" userId="" providerId="" clId="Web-{E9DE0F57-AC25-48FD-9608-7331EBD03040}" dt="2023-08-10T15:56:48.550" v="7" actId="14100"/>
          <ac:spMkLst>
            <pc:docMk/>
            <pc:sldMk cId="798394105" sldId="277"/>
            <ac:spMk id="2" creationId="{4541A168-4C04-7E4B-9062-880ACF09C2BC}"/>
          </ac:spMkLst>
        </pc:spChg>
        <pc:spChg chg="mod">
          <ac:chgData name="Stephanie Long" userId="" providerId="" clId="Web-{E9DE0F57-AC25-48FD-9608-7331EBD03040}" dt="2023-08-10T15:56:51.363" v="8" actId="14100"/>
          <ac:spMkLst>
            <pc:docMk/>
            <pc:sldMk cId="798394105" sldId="277"/>
            <ac:spMk id="3" creationId="{9825520F-7F32-754F-A5E5-03CFB56F5FA0}"/>
          </ac:spMkLst>
        </pc:spChg>
      </pc:sldChg>
      <pc:sldChg chg="modSp">
        <pc:chgData name="Stephanie Long" userId="" providerId="" clId="Web-{E9DE0F57-AC25-48FD-9608-7331EBD03040}" dt="2023-08-10T16:06:43.403" v="18" actId="20577"/>
        <pc:sldMkLst>
          <pc:docMk/>
          <pc:sldMk cId="2080652638" sldId="281"/>
        </pc:sldMkLst>
        <pc:spChg chg="mod">
          <ac:chgData name="Stephanie Long" userId="" providerId="" clId="Web-{E9DE0F57-AC25-48FD-9608-7331EBD03040}" dt="2023-08-10T16:06:41.044" v="17" actId="20577"/>
          <ac:spMkLst>
            <pc:docMk/>
            <pc:sldMk cId="2080652638" sldId="281"/>
            <ac:spMk id="11" creationId="{3E665165-DB27-E71D-11D7-C6228083DE11}"/>
          </ac:spMkLst>
        </pc:spChg>
        <pc:spChg chg="mod">
          <ac:chgData name="Stephanie Long" userId="" providerId="" clId="Web-{E9DE0F57-AC25-48FD-9608-7331EBD03040}" dt="2023-08-10T16:06:43.403" v="18" actId="20577"/>
          <ac:spMkLst>
            <pc:docMk/>
            <pc:sldMk cId="2080652638" sldId="281"/>
            <ac:spMk id="15" creationId="{48EEAF8A-BEF9-1910-FA15-55FA1AA66152}"/>
          </ac:spMkLst>
        </pc:spChg>
        <pc:picChg chg="mod">
          <ac:chgData name="Stephanie Long" userId="" providerId="" clId="Web-{E9DE0F57-AC25-48FD-9608-7331EBD03040}" dt="2023-08-10T16:06:30.965" v="14" actId="1076"/>
          <ac:picMkLst>
            <pc:docMk/>
            <pc:sldMk cId="2080652638" sldId="281"/>
            <ac:picMk id="3" creationId="{854CDE7D-E5BE-E4FF-3A40-0C35AA9A3782}"/>
          </ac:picMkLst>
        </pc:picChg>
      </pc:sldChg>
      <pc:sldChg chg="add del replId">
        <pc:chgData name="Stephanie Long" userId="" providerId="" clId="Web-{E9DE0F57-AC25-48FD-9608-7331EBD03040}" dt="2023-08-10T16:09:14.007" v="20"/>
        <pc:sldMkLst>
          <pc:docMk/>
          <pc:sldMk cId="2250418961" sldId="296"/>
        </pc:sldMkLst>
      </pc:sldChg>
    </pc:docChg>
  </pc:docChgLst>
  <pc:docChgLst>
    <pc:chgData name="Stephanie Long" clId="Web-{1D3AE571-58CF-441C-BC34-A4117D12BCE9}"/>
    <pc:docChg chg="modSld">
      <pc:chgData name="Stephanie Long" userId="" providerId="" clId="Web-{1D3AE571-58CF-441C-BC34-A4117D12BCE9}" dt="2023-08-07T23:14:58.851" v="3" actId="20577"/>
      <pc:docMkLst>
        <pc:docMk/>
      </pc:docMkLst>
      <pc:sldChg chg="modSp">
        <pc:chgData name="Stephanie Long" userId="" providerId="" clId="Web-{1D3AE571-58CF-441C-BC34-A4117D12BCE9}" dt="2023-08-07T23:14:19.756" v="0" actId="14100"/>
        <pc:sldMkLst>
          <pc:docMk/>
          <pc:sldMk cId="400681518" sldId="278"/>
        </pc:sldMkLst>
        <pc:spChg chg="mod">
          <ac:chgData name="Stephanie Long" userId="" providerId="" clId="Web-{1D3AE571-58CF-441C-BC34-A4117D12BCE9}" dt="2023-08-07T23:14:19.756" v="0" actId="14100"/>
          <ac:spMkLst>
            <pc:docMk/>
            <pc:sldMk cId="400681518" sldId="278"/>
            <ac:spMk id="2" creationId="{1DBA9800-A6FD-F748-9771-37EA7055F00E}"/>
          </ac:spMkLst>
        </pc:spChg>
      </pc:sldChg>
      <pc:sldChg chg="modSp">
        <pc:chgData name="Stephanie Long" userId="" providerId="" clId="Web-{1D3AE571-58CF-441C-BC34-A4117D12BCE9}" dt="2023-08-07T23:14:58.851" v="3" actId="20577"/>
        <pc:sldMkLst>
          <pc:docMk/>
          <pc:sldMk cId="326276529" sldId="279"/>
        </pc:sldMkLst>
        <pc:spChg chg="mod">
          <ac:chgData name="Stephanie Long" userId="" providerId="" clId="Web-{1D3AE571-58CF-441C-BC34-A4117D12BCE9}" dt="2023-08-07T23:14:58.851" v="3" actId="20577"/>
          <ac:spMkLst>
            <pc:docMk/>
            <pc:sldMk cId="326276529" sldId="279"/>
            <ac:spMk id="4" creationId="{601C1924-E168-3446-88E7-8D969B4926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2E65AE-317F-4AC1-A6F1-99BD992667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F07A6-DFC7-4C0E-8DCE-2B6CC284E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F0984-BC17-4A78-8869-CBE3567B32C3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BB986-CACB-4EE5-8B42-AACCF91123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700FD-4349-4539-8C58-F59EDA0C9A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6C8E8-3DD1-4023-8B48-381257DCD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21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EA473-CEC4-4F38-9639-BBCEBFFFD0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972D5-FEBE-4225-BE08-43154266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SHS is one of a suite of student services offered by TCCS for the claremont colleges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972D5-FEBE-4225-BE08-431542664F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EA934E47-522A-D542-957F-8231E9E7C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0" b="32264"/>
          <a:stretch/>
        </p:blipFill>
        <p:spPr>
          <a:xfrm>
            <a:off x="0" y="3455918"/>
            <a:ext cx="12191998" cy="3402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FAB90-736C-7640-9C98-F0923DB4D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8817" y="729063"/>
            <a:ext cx="3500183" cy="9891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3D0C6F-84D4-F544-9F98-0D44566BC639}"/>
              </a:ext>
            </a:extLst>
          </p:cNvPr>
          <p:cNvSpPr/>
          <p:nvPr userDrawn="1"/>
        </p:nvSpPr>
        <p:spPr>
          <a:xfrm>
            <a:off x="0" y="3402082"/>
            <a:ext cx="12191999" cy="53836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BF26A-8A89-8A4F-A96C-A2E92312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3000" y="1718207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465C6-8498-2441-AFDC-359C3E205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3000" y="2239556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47559-E6AA-394B-9CF6-802BC507F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000" y="2894579"/>
            <a:ext cx="4229100" cy="34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1473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Snipped 15">
            <a:extLst>
              <a:ext uri="{FF2B5EF4-FFF2-40B4-BE49-F238E27FC236}">
                <a16:creationId xmlns:a16="http://schemas.microsoft.com/office/drawing/2014/main" id="{9E175E52-3677-B540-9A96-C8D1575E16CC}"/>
              </a:ext>
            </a:extLst>
          </p:cNvPr>
          <p:cNvSpPr/>
          <p:nvPr userDrawn="1"/>
        </p:nvSpPr>
        <p:spPr>
          <a:xfrm>
            <a:off x="8042578" y="2590801"/>
            <a:ext cx="3087655" cy="3248025"/>
          </a:xfrm>
          <a:prstGeom prst="snip2Diag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Snipped 14">
            <a:extLst>
              <a:ext uri="{FF2B5EF4-FFF2-40B4-BE49-F238E27FC236}">
                <a16:creationId xmlns:a16="http://schemas.microsoft.com/office/drawing/2014/main" id="{3DEC713E-4189-964C-AECE-1E3FE3770C3E}"/>
              </a:ext>
            </a:extLst>
          </p:cNvPr>
          <p:cNvSpPr/>
          <p:nvPr userDrawn="1"/>
        </p:nvSpPr>
        <p:spPr>
          <a:xfrm>
            <a:off x="4434701" y="2590801"/>
            <a:ext cx="3087655" cy="3248025"/>
          </a:xfrm>
          <a:prstGeom prst="snip2DiagRect">
            <a:avLst/>
          </a:prstGeom>
          <a:solidFill>
            <a:srgbClr val="7C8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Snipped 2">
            <a:extLst>
              <a:ext uri="{FF2B5EF4-FFF2-40B4-BE49-F238E27FC236}">
                <a16:creationId xmlns:a16="http://schemas.microsoft.com/office/drawing/2014/main" id="{922ECF7F-BEFB-8C4B-9945-57EB2863A641}"/>
              </a:ext>
            </a:extLst>
          </p:cNvPr>
          <p:cNvSpPr/>
          <p:nvPr userDrawn="1"/>
        </p:nvSpPr>
        <p:spPr>
          <a:xfrm>
            <a:off x="826825" y="2590801"/>
            <a:ext cx="3087655" cy="3248025"/>
          </a:xfrm>
          <a:prstGeom prst="snip2DiagRect">
            <a:avLst/>
          </a:prstGeom>
          <a:solidFill>
            <a:srgbClr val="B5B8BB"/>
          </a:solidFill>
          <a:ln>
            <a:solidFill>
              <a:srgbClr val="B5B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CC051-985D-6347-977E-5CC0BB7FFA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0187" y="2841625"/>
            <a:ext cx="2180930" cy="2655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E52428E-1268-A04F-8071-E4099DB51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8063" y="2841625"/>
            <a:ext cx="2180930" cy="2655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94E32DD-B2C5-0F40-8D59-25C60BC36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95940" y="2887170"/>
            <a:ext cx="2180930" cy="2655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DAF6A-FF2C-4C42-B622-57A3D30D34AE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F26CC4-202C-584D-9164-F0FFCDE40CA5}"/>
              </a:ext>
            </a:extLst>
          </p:cNvPr>
          <p:cNvSpPr/>
          <p:nvPr userDrawn="1"/>
        </p:nvSpPr>
        <p:spPr>
          <a:xfrm rot="5400000">
            <a:off x="-186330" y="656119"/>
            <a:ext cx="868734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465EBD-B965-1247-A90D-0C9A2820C7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386" y="244611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911C49B-3813-DF41-86E4-F161C0E36F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86" y="765960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71544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E1EB2-387B-254C-B2C0-89D16674E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2F42-8BC2-9149-8D9C-790B092A4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2905" y="1072805"/>
            <a:ext cx="2226193" cy="2814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78C80-1877-9540-9BB9-AF3661C99BA0}"/>
              </a:ext>
            </a:extLst>
          </p:cNvPr>
          <p:cNvSpPr txBox="1"/>
          <p:nvPr userDrawn="1"/>
        </p:nvSpPr>
        <p:spPr>
          <a:xfrm>
            <a:off x="1" y="5038443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services.claremont.edu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2EE21E-A6E9-4546-A344-734FE2795D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9087" y="4487581"/>
            <a:ext cx="6473825" cy="550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End slide message here</a:t>
            </a:r>
          </a:p>
        </p:txBody>
      </p:sp>
    </p:spTree>
    <p:extLst>
      <p:ext uri="{BB962C8B-B14F-4D97-AF65-F5344CB8AC3E}">
        <p14:creationId xmlns:p14="http://schemas.microsoft.com/office/powerpoint/2010/main" val="1635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F74F9F-22EC-9C42-8906-0AE2AFAA4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427"/>
            <a:ext cx="12192000" cy="6858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F3655-A47F-0145-8499-9DDE2E43B0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726" y="601100"/>
            <a:ext cx="3500183" cy="989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A3256E-18DE-C844-A63A-2580FA57EC0D}"/>
              </a:ext>
            </a:extLst>
          </p:cNvPr>
          <p:cNvSpPr/>
          <p:nvPr userDrawn="1"/>
        </p:nvSpPr>
        <p:spPr>
          <a:xfrm rot="5400000" flipV="1">
            <a:off x="-300331" y="5063711"/>
            <a:ext cx="1534396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11751-8B76-3446-AE92-6C0E422FF7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169" y="4319372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8E409C-EC10-9C4F-9B71-0870EFFCA5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169" y="4840721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B88F82A-3230-F24F-8FC1-FC0976FC2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169" y="5495744"/>
            <a:ext cx="4229100" cy="34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4898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09ADC7E3-FAB7-754E-A126-3A9B8473B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4861"/>
          <a:stretch/>
        </p:blipFill>
        <p:spPr>
          <a:xfrm>
            <a:off x="-1" y="0"/>
            <a:ext cx="60039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4201E-7C32-8C4D-8681-13436B5FB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4185" y="6169146"/>
            <a:ext cx="1852653" cy="523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7B9D0E-C286-E94F-87EB-BBC3AA9D3805}"/>
              </a:ext>
            </a:extLst>
          </p:cNvPr>
          <p:cNvSpPr/>
          <p:nvPr userDrawn="1"/>
        </p:nvSpPr>
        <p:spPr>
          <a:xfrm flipV="1">
            <a:off x="6518775" y="1747686"/>
            <a:ext cx="5090839" cy="45719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6B8961-6A63-744E-8E3C-37F17A6D6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8775" y="835612"/>
            <a:ext cx="5090838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3789D24-5A71-5042-A2C7-FBF4132F30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8775" y="1356961"/>
            <a:ext cx="5090838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EC09490-E9EF-E046-9C1F-00B7CC45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775" y="1861798"/>
            <a:ext cx="5090838" cy="34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8806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0ECA27-E792-B94E-8F7C-7785FFAEB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8926" y="3735021"/>
            <a:ext cx="5551615" cy="3122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867D4-9C11-8A49-9F56-26C133FC40B2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E2177-E9C9-224E-9C02-BA11226E0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987" y="678979"/>
            <a:ext cx="1679105" cy="474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36A0A-D46A-9242-9081-D2BBCC358470}"/>
              </a:ext>
            </a:extLst>
          </p:cNvPr>
          <p:cNvSpPr/>
          <p:nvPr userDrawn="1"/>
        </p:nvSpPr>
        <p:spPr>
          <a:xfrm rot="5400000">
            <a:off x="-186330" y="656119"/>
            <a:ext cx="868734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0B8F1F-265B-DA42-8566-C637BF025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386" y="244611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A2E6EF-4005-2F4C-97A7-20EE388AB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86" y="765960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311B954-D2DF-0343-A10F-E61756BC8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323" y="1684654"/>
            <a:ext cx="9719353" cy="41007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7C878D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•"/>
              <a:defRPr sz="2000"/>
            </a:lvl2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Text Here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7C878D"/>
              </a:solidFill>
              <a:latin typeface="Avenir Lt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1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0ECA27-E792-B94E-8F7C-7785FFAEB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8926" y="3735021"/>
            <a:ext cx="5551615" cy="3122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867D4-9C11-8A49-9F56-26C133FC40B2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E2177-E9C9-224E-9C02-BA11226E0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987" y="678979"/>
            <a:ext cx="1679105" cy="474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36A0A-D46A-9242-9081-D2BBCC358470}"/>
              </a:ext>
            </a:extLst>
          </p:cNvPr>
          <p:cNvSpPr/>
          <p:nvPr userDrawn="1"/>
        </p:nvSpPr>
        <p:spPr>
          <a:xfrm rot="5400000">
            <a:off x="-186330" y="656119"/>
            <a:ext cx="868734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0B8F1F-265B-DA42-8566-C637BF025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386" y="244611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A2E6EF-4005-2F4C-97A7-20EE388AB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86" y="765960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31325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0ECA27-E792-B94E-8F7C-7785FFAEB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8926" y="3735021"/>
            <a:ext cx="5551615" cy="3122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867D4-9C11-8A49-9F56-26C133FC40B2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E2177-E9C9-224E-9C02-BA11226E0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987" y="678979"/>
            <a:ext cx="1679105" cy="474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F43CFD-6F77-E545-B7AE-BB0EE3B038A0}"/>
              </a:ext>
            </a:extLst>
          </p:cNvPr>
          <p:cNvSpPr/>
          <p:nvPr userDrawn="1"/>
        </p:nvSpPr>
        <p:spPr>
          <a:xfrm>
            <a:off x="0" y="0"/>
            <a:ext cx="6638925" cy="6858000"/>
          </a:xfrm>
          <a:prstGeom prst="rect">
            <a:avLst/>
          </a:prstGeom>
          <a:solidFill>
            <a:srgbClr val="312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005A5-A4F7-3B46-A6C3-515A7CDB8440}"/>
              </a:ext>
            </a:extLst>
          </p:cNvPr>
          <p:cNvSpPr/>
          <p:nvPr userDrawn="1"/>
        </p:nvSpPr>
        <p:spPr>
          <a:xfrm rot="5400000" flipV="1">
            <a:off x="146267" y="797492"/>
            <a:ext cx="1048587" cy="70137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5703186F-D97D-A74F-909F-99BCB52E8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/>
          <a:stretch/>
        </p:blipFill>
        <p:spPr>
          <a:xfrm>
            <a:off x="5697173" y="1770115"/>
            <a:ext cx="5972038" cy="3526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6BAA642-CE5E-6D4C-ACB2-8EAC5BBD1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7173" y="1770115"/>
            <a:ext cx="5972038" cy="3526395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AF26B5D-D96A-E143-9F8C-CA601B4A21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52" y="392070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FFFFFF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You Can Split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8E94B42-9125-5C4E-90FF-1AA6D91746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652" y="913419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8246AF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Your Content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290C73D-C8F9-0E42-8B7C-0A89DF9DF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652" y="1770115"/>
            <a:ext cx="4229100" cy="4461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6000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house, building&#10;&#10;Description automatically generated">
            <a:extLst>
              <a:ext uri="{FF2B5EF4-FFF2-40B4-BE49-F238E27FC236}">
                <a16:creationId xmlns:a16="http://schemas.microsoft.com/office/drawing/2014/main" id="{0C01868A-6EE4-CB4D-B0C1-86F33BAEE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0" r="7907"/>
          <a:stretch/>
        </p:blipFill>
        <p:spPr>
          <a:xfrm>
            <a:off x="6407368" y="0"/>
            <a:ext cx="57846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27BD3-9F73-C24C-B9DF-AEF32FF61EE1}"/>
              </a:ext>
            </a:extLst>
          </p:cNvPr>
          <p:cNvSpPr/>
          <p:nvPr userDrawn="1"/>
        </p:nvSpPr>
        <p:spPr>
          <a:xfrm>
            <a:off x="0" y="0"/>
            <a:ext cx="6411310" cy="6858000"/>
          </a:xfrm>
          <a:prstGeom prst="rect">
            <a:avLst/>
          </a:prstGeom>
          <a:solidFill>
            <a:srgbClr val="312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BC141D-EA8B-6E4C-B16F-757D07635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368" y="244611"/>
            <a:ext cx="390328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643FD3-09EA-484D-B944-FB52E3931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368" y="765960"/>
            <a:ext cx="390328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AF4A6B4-BBBE-BF44-8E57-9DAD65765A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07368" y="0"/>
            <a:ext cx="5784632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E9D2934-31C8-C34E-AC0A-5D6B08A94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368" y="1633999"/>
            <a:ext cx="5784632" cy="497939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9357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0ECA27-E792-B94E-8F7C-7785FFAEB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8926" y="3735021"/>
            <a:ext cx="5551615" cy="3122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867D4-9C11-8A49-9F56-26C133FC40B2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E2177-E9C9-224E-9C02-BA11226E0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987" y="678979"/>
            <a:ext cx="1679105" cy="474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36A0A-D46A-9242-9081-D2BBCC358470}"/>
              </a:ext>
            </a:extLst>
          </p:cNvPr>
          <p:cNvSpPr/>
          <p:nvPr userDrawn="1"/>
        </p:nvSpPr>
        <p:spPr>
          <a:xfrm rot="5400000">
            <a:off x="-186330" y="656119"/>
            <a:ext cx="868734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0B8F1F-265B-DA42-8566-C637BF025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386" y="244611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A2E6EF-4005-2F4C-97A7-20EE388AB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86" y="765960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E9209-B0F0-AF45-B56E-51CBAA2E2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53075" y="1664514"/>
            <a:ext cx="5367338" cy="2735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BF3BFC-E235-B043-8049-67A70A37E1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3075" y="4648972"/>
            <a:ext cx="5378450" cy="302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Photo description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8CD5BF58-19DB-2D47-904C-57933DA9D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386" y="1664514"/>
            <a:ext cx="4808694" cy="446151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rgbClr val="7C878D"/>
                </a:solidFill>
                <a:latin typeface="Avenir Book" panose="02000503020000020003" pitchFamily="2" charset="0"/>
              </a:defRPr>
            </a:lvl1pPr>
            <a:lvl2pPr marL="457200" indent="0">
              <a:buFont typeface="+mj-lt"/>
              <a:buNone/>
              <a:defRPr/>
            </a:lvl2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0ECA27-E792-B94E-8F7C-7785FFAEB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8926" y="3735021"/>
            <a:ext cx="5551615" cy="3122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867D4-9C11-8A49-9F56-26C133FC40B2}"/>
              </a:ext>
            </a:extLst>
          </p:cNvPr>
          <p:cNvSpPr/>
          <p:nvPr userDrawn="1"/>
        </p:nvSpPr>
        <p:spPr>
          <a:xfrm flipV="1">
            <a:off x="0" y="1209149"/>
            <a:ext cx="12192001" cy="55108"/>
          </a:xfrm>
          <a:prstGeom prst="rect">
            <a:avLst/>
          </a:prstGeom>
          <a:solidFill>
            <a:srgbClr val="B5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E2177-E9C9-224E-9C02-BA11226E0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987" y="678979"/>
            <a:ext cx="1679105" cy="474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36A0A-D46A-9242-9081-D2BBCC358470}"/>
              </a:ext>
            </a:extLst>
          </p:cNvPr>
          <p:cNvSpPr/>
          <p:nvPr userDrawn="1"/>
        </p:nvSpPr>
        <p:spPr>
          <a:xfrm rot="5400000">
            <a:off x="-186330" y="656119"/>
            <a:ext cx="868734" cy="45719"/>
          </a:xfrm>
          <a:prstGeom prst="rect">
            <a:avLst/>
          </a:prstGeom>
          <a:solidFill>
            <a:srgbClr val="312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0B8F1F-265B-DA42-8566-C637BF025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386" y="244611"/>
            <a:ext cx="4229100" cy="494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312B7E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A2E6EF-4005-2F4C-97A7-20EE388AB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86" y="765960"/>
            <a:ext cx="4229100" cy="3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BF3BFC-E235-B043-8049-67A70A37E1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3075" y="4648972"/>
            <a:ext cx="5378450" cy="302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>
                <a:solidFill>
                  <a:srgbClr val="7C878D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Content description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42D71C8-2655-EB43-8C09-7005B259C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62" y="1664514"/>
            <a:ext cx="4436662" cy="46795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buFont typeface="Arial" panose="020B0604020202020204" pitchFamily="34" charset="0"/>
              <a:buChar char="•"/>
              <a:defRPr sz="1800"/>
            </a:lvl2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New Item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b 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rgbClr val="7C878D"/>
              </a:solidFill>
              <a:latin typeface="Avenir 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New Item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d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rgbClr val="7C878D"/>
              </a:solidFill>
              <a:latin typeface="Avenir 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New Item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C878D"/>
                </a:solidFill>
                <a:latin typeface="Avenir Lt"/>
                <a:cs typeface="Arial" panose="020B0604020202020204" pitchFamily="34" charset="0"/>
              </a:rPr>
              <a:t>Item f</a:t>
            </a:r>
          </a:p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EB4612-E7F9-8A49-A763-15604B9A765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553075" y="1664514"/>
            <a:ext cx="5367338" cy="2735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90547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26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3" r:id="rId3"/>
    <p:sldLayoutId id="2147483655" r:id="rId4"/>
    <p:sldLayoutId id="2147483706" r:id="rId5"/>
    <p:sldLayoutId id="2147483707" r:id="rId6"/>
    <p:sldLayoutId id="2147483704" r:id="rId7"/>
    <p:sldLayoutId id="2147483703" r:id="rId8"/>
    <p:sldLayoutId id="214748370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hshealthportal.cuc.claremont.edu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hyperlink" Target="https://shshealthportal.cuc.claremont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BA9800-A6FD-F748-9771-37EA7055F0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999" y="983102"/>
            <a:ext cx="7487972" cy="1229536"/>
          </a:xfrm>
        </p:spPr>
        <p:txBody>
          <a:bodyPr/>
          <a:lstStyle/>
          <a:p>
            <a:r>
              <a:rPr lang="en-US" dirty="0"/>
              <a:t>Introduction to Student Health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1FE58-282F-2F41-B629-2531C4E5B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000" y="2239556"/>
            <a:ext cx="10847620" cy="350838"/>
          </a:xfrm>
        </p:spPr>
        <p:txBody>
          <a:bodyPr/>
          <a:lstStyle/>
          <a:p>
            <a:r>
              <a:rPr lang="en-US" dirty="0"/>
              <a:t>Committed to promoting the physical health and wellness of all students at The Claremont Colleges.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45ABC-4005-D04B-AE75-36C98A095E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Fall 2023</a:t>
            </a:r>
          </a:p>
        </p:txBody>
      </p:sp>
      <p:pic>
        <p:nvPicPr>
          <p:cNvPr id="5" name="Picture 10" descr="IMG_1688">
            <a:extLst>
              <a:ext uri="{FF2B5EF4-FFF2-40B4-BE49-F238E27FC236}">
                <a16:creationId xmlns:a16="http://schemas.microsoft.com/office/drawing/2014/main" id="{87E7550F-3D17-8999-48EE-42791903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5" b="20905"/>
          <a:stretch>
            <a:fillRect/>
          </a:stretch>
        </p:blipFill>
        <p:spPr>
          <a:xfrm>
            <a:off x="0" y="3429001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81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8" name="Picture 7" descr="A blue and white advertisement">
            <a:extLst>
              <a:ext uri="{FF2B5EF4-FFF2-40B4-BE49-F238E27FC236}">
                <a16:creationId xmlns:a16="http://schemas.microsoft.com/office/drawing/2014/main" id="{5178DB4C-BDB5-7BC2-E471-00EBDDBCFDE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30" y="1"/>
            <a:ext cx="9578340" cy="6858000"/>
          </a:xfrm>
          <a:prstGeom prst="rect">
            <a:avLst/>
          </a:prstGeom>
        </p:spPr>
      </p:pic>
      <p:pic>
        <p:nvPicPr>
          <p:cNvPr id="9" name="Picture 8" descr="A qr code with a dinosaur&#10;&#10;Description automatically generated">
            <a:extLst>
              <a:ext uri="{FF2B5EF4-FFF2-40B4-BE49-F238E27FC236}">
                <a16:creationId xmlns:a16="http://schemas.microsoft.com/office/drawing/2014/main" id="{5B1A13C3-A35B-19C8-BCA9-9C63F004D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6" y="5871410"/>
            <a:ext cx="7760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11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3" name="Picture 2" descr="A blue and white information page&#10;&#10;Description automatically generated">
            <a:extLst>
              <a:ext uri="{FF2B5EF4-FFF2-40B4-BE49-F238E27FC236}">
                <a16:creationId xmlns:a16="http://schemas.microsoft.com/office/drawing/2014/main" id="{EC6A09C6-C825-9163-1EE8-F9B548A13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61" y="735498"/>
            <a:ext cx="8857477" cy="5387004"/>
          </a:xfrm>
          <a:prstGeom prst="rect">
            <a:avLst/>
          </a:prstGeom>
        </p:spPr>
      </p:pic>
      <p:pic>
        <p:nvPicPr>
          <p:cNvPr id="4" name="Picture 3" descr="A qr code with a dinosaur&#10;&#10;Description automatically generated">
            <a:extLst>
              <a:ext uri="{FF2B5EF4-FFF2-40B4-BE49-F238E27FC236}">
                <a16:creationId xmlns:a16="http://schemas.microsoft.com/office/drawing/2014/main" id="{480F2D67-2877-03EC-9DC3-74BD97647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94" y="5734463"/>
            <a:ext cx="7760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75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3" name="Picture 2" descr="A person standing on a chair&#10;&#10;Description automatically generated">
            <a:extLst>
              <a:ext uri="{FF2B5EF4-FFF2-40B4-BE49-F238E27FC236}">
                <a16:creationId xmlns:a16="http://schemas.microsoft.com/office/drawing/2014/main" id="{2898EEF4-7508-FC7E-D1F6-DB4FF6C3E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84" y="1273923"/>
            <a:ext cx="8987589" cy="4310154"/>
          </a:xfrm>
          <a:prstGeom prst="rect">
            <a:avLst/>
          </a:prstGeom>
        </p:spPr>
      </p:pic>
      <p:pic>
        <p:nvPicPr>
          <p:cNvPr id="4" name="Picture 3" descr="A qr code with a dinosaur&#10;&#10;Description automatically generated">
            <a:extLst>
              <a:ext uri="{FF2B5EF4-FFF2-40B4-BE49-F238E27FC236}">
                <a16:creationId xmlns:a16="http://schemas.microsoft.com/office/drawing/2014/main" id="{4B1FC16E-DB02-C46D-61F8-8E5A14647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25" y="5702968"/>
            <a:ext cx="7760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8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3" name="Picture 2" descr="A blue screen with a person holding a sign&#10;&#10;Description automatically generated">
            <a:extLst>
              <a:ext uri="{FF2B5EF4-FFF2-40B4-BE49-F238E27FC236}">
                <a16:creationId xmlns:a16="http://schemas.microsoft.com/office/drawing/2014/main" id="{DD93D268-023C-4759-0A79-9C994646D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"/>
          <a:stretch/>
        </p:blipFill>
        <p:spPr>
          <a:xfrm>
            <a:off x="1674688" y="521087"/>
            <a:ext cx="8991208" cy="5605961"/>
          </a:xfrm>
          <a:prstGeom prst="rect">
            <a:avLst/>
          </a:prstGeom>
        </p:spPr>
      </p:pic>
      <p:pic>
        <p:nvPicPr>
          <p:cNvPr id="4" name="Picture 3" descr="A qr code with a dinosaur&#10;&#10;Description automatically generated">
            <a:extLst>
              <a:ext uri="{FF2B5EF4-FFF2-40B4-BE49-F238E27FC236}">
                <a16:creationId xmlns:a16="http://schemas.microsoft.com/office/drawing/2014/main" id="{BE652313-3C77-C3E6-33A0-A628910F7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70" y="5763126"/>
            <a:ext cx="7760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6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0BC9B1-1351-A741-B62D-5DD4B106A5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 to SHS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2B5B7-076B-5A45-92C3-E23FBC14BA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Important Reminders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C1924-E168-3446-88E7-8D969B4926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0" dirty="0"/>
              <a:t>Don’t forget 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To bring your current student 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>
                <a:latin typeface="Avenir Book"/>
              </a:rPr>
              <a:t>It costs $15 if you miss your appointment so </a:t>
            </a:r>
            <a:r>
              <a:rPr lang="en-US" dirty="0">
                <a:latin typeface="Avenir Book"/>
              </a:rPr>
              <a:t>please</a:t>
            </a:r>
            <a:r>
              <a:rPr lang="en-US" b="0" dirty="0">
                <a:latin typeface="Avenir Book"/>
              </a:rPr>
              <a:t> cancel at least </a:t>
            </a:r>
            <a:r>
              <a:rPr lang="en-US" dirty="0">
                <a:latin typeface="Avenir Book"/>
              </a:rPr>
              <a:t>2</a:t>
            </a:r>
            <a:r>
              <a:rPr lang="en-US" b="0" dirty="0">
                <a:latin typeface="Avenir Book"/>
              </a:rPr>
              <a:t> hours in advance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If you are running behind, late arrivals may be rescheduled to allow your fellow students </a:t>
            </a:r>
            <a:r>
              <a:rPr lang="en-US" dirty="0"/>
              <a:t>visits to start on time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Our website has this info and much more: </a:t>
            </a:r>
          </a:p>
          <a:p>
            <a:pPr marL="0" indent="0" algn="ctr">
              <a:buNone/>
            </a:pPr>
            <a:r>
              <a:rPr lang="en-US" dirty="0"/>
              <a:t>https://services.claremont.edu/student-health-services/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3B1C2BB2-6352-4E39-B45E-8EFBC0EB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92" y="4942758"/>
            <a:ext cx="1410485" cy="14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9B2B4-2440-9948-8C80-FC127DB89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652" y="392070"/>
            <a:ext cx="5302410" cy="494431"/>
          </a:xfrm>
        </p:spPr>
        <p:txBody>
          <a:bodyPr/>
          <a:lstStyle/>
          <a:p>
            <a:r>
              <a:rPr lang="en-US" dirty="0"/>
              <a:t>COVID Services on Campus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4C25D-59FE-BB41-A306-F63E6D38F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b="0" dirty="0"/>
              <a:t>Last updated 7/28/23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0663E-0D26-5543-9DC7-B9494DD3E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Routine asymptomatic screening can be done by saliva PCR test available without a visit in vending machines on campus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Symptomatic testing is offered as part of a provider visit</a:t>
            </a:r>
          </a:p>
          <a:p>
            <a:pPr marL="1028700" lvl="1" indent="-342900"/>
            <a:r>
              <a:rPr lang="en-US" sz="1800" dirty="0">
                <a:solidFill>
                  <a:srgbClr val="FFFFFF"/>
                </a:solidFill>
              </a:rPr>
              <a:t>SHS offers </a:t>
            </a:r>
            <a:r>
              <a:rPr lang="en-US" sz="1800" b="0" dirty="0">
                <a:solidFill>
                  <a:srgbClr val="FFFFFF"/>
                </a:solidFill>
              </a:rPr>
              <a:t>rapid antigen and PCR testing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Contact Tracing is required and conducted on campus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COVID-19 vaccinations (including boosters, when indicated/available)</a:t>
            </a:r>
          </a:p>
          <a:p>
            <a:pPr marL="1028700" lvl="1" indent="-342900"/>
            <a:r>
              <a:rPr lang="en-US" sz="1800" dirty="0">
                <a:solidFill>
                  <a:srgbClr val="FFFFFF"/>
                </a:solidFill>
              </a:rPr>
              <a:t>Requirements vary per school</a:t>
            </a:r>
            <a:endParaRPr lang="en-US" sz="1800" b="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A close-up of a blue machine&#10;&#10;Description automatically generated">
            <a:extLst>
              <a:ext uri="{FF2B5EF4-FFF2-40B4-BE49-F238E27FC236}">
                <a16:creationId xmlns:a16="http://schemas.microsoft.com/office/drawing/2014/main" id="{FF706CE8-10F3-469E-4185-FB2FE19E8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45" y="4117675"/>
            <a:ext cx="1445060" cy="2531745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5E5DEE6-DF14-421D-64E6-8CE7BCD0F1FD}"/>
              </a:ext>
            </a:extLst>
          </p:cNvPr>
          <p:cNvSpPr/>
          <p:nvPr/>
        </p:nvSpPr>
        <p:spPr>
          <a:xfrm rot="8700000">
            <a:off x="7499747" y="3895506"/>
            <a:ext cx="1090734" cy="9616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qr code with a dinosaur&#10;&#10;Description automatically generated">
            <a:extLst>
              <a:ext uri="{FF2B5EF4-FFF2-40B4-BE49-F238E27FC236}">
                <a16:creationId xmlns:a16="http://schemas.microsoft.com/office/drawing/2014/main" id="{037F73A6-5CA3-05D9-33CB-A64EB9235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583" y="5426391"/>
            <a:ext cx="989296" cy="989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1F163E-CE61-D09D-7B2B-E0B2BC8B890E}"/>
              </a:ext>
            </a:extLst>
          </p:cNvPr>
          <p:cNvSpPr txBox="1"/>
          <p:nvPr/>
        </p:nvSpPr>
        <p:spPr>
          <a:xfrm>
            <a:off x="6728660" y="6488668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https://services.claremont.edu/covid/vending-machines/</a:t>
            </a:r>
          </a:p>
        </p:txBody>
      </p:sp>
    </p:spTree>
    <p:extLst>
      <p:ext uri="{BB962C8B-B14F-4D97-AF65-F5344CB8AC3E}">
        <p14:creationId xmlns:p14="http://schemas.microsoft.com/office/powerpoint/2010/main" val="16706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B95380-5D38-50D1-40E7-EAB3BF914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SHS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D2011-E639-9531-6022-3A052747D0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Emergencies and on-demand care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665165-DB27-E71D-11D7-C6228083D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Georgia"/>
              </a:rPr>
              <a:t>For all Medical Emergencies, contact Campus Safety at (909)607-2000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Georgia"/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  <a:latin typeface="Georgi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Georgia"/>
              </a:rPr>
              <a:t>Urgent care and emergency medical services can be found online using the QR code to the right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Georgia"/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  <a:latin typeface="Georgi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Georgia"/>
              </a:rPr>
              <a:t>SHS partners with </a:t>
            </a:r>
            <a:r>
              <a:rPr lang="en-US" err="1">
                <a:solidFill>
                  <a:schemeClr val="tx1"/>
                </a:solidFill>
                <a:latin typeface="Georgia"/>
              </a:rPr>
              <a:t>TimelyCare</a:t>
            </a:r>
            <a:r>
              <a:rPr lang="en-US" dirty="0">
                <a:solidFill>
                  <a:schemeClr val="tx1"/>
                </a:solidFill>
                <a:latin typeface="Georgia"/>
              </a:rPr>
              <a:t> to provide </a:t>
            </a:r>
            <a:r>
              <a:rPr lang="en-US" sz="1800" b="0" dirty="0">
                <a:solidFill>
                  <a:schemeClr val="tx1"/>
                </a:solidFill>
                <a:latin typeface="Georgia"/>
              </a:rPr>
              <a:t>24/7 on demand and scheduled medical &amp; mental health visits</a:t>
            </a:r>
            <a:endParaRPr lang="en-US" dirty="0">
              <a:solidFill>
                <a:schemeClr val="tx1"/>
              </a:solidFill>
              <a:latin typeface="Georgia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EEAF8A-BEF9-1910-FA15-55FA1AA66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7104" y="4386790"/>
            <a:ext cx="4808694" cy="302122"/>
          </a:xfrm>
        </p:spPr>
        <p:txBody>
          <a:bodyPr lIns="91440" tIns="45720" rIns="91440" bIns="4572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Next"/>
              </a:rPr>
              <a:t>Acute care and emergency care resources near Claremont, CA</a:t>
            </a:r>
          </a:p>
        </p:txBody>
      </p:sp>
      <p:pic>
        <p:nvPicPr>
          <p:cNvPr id="3" name="Picture 2" descr="A qr code with a dinosaur&#10;&#10;Description automatically generated">
            <a:extLst>
              <a:ext uri="{FF2B5EF4-FFF2-40B4-BE49-F238E27FC236}">
                <a16:creationId xmlns:a16="http://schemas.microsoft.com/office/drawing/2014/main" id="{854CDE7D-E5BE-E4FF-3A40-0C35AA9A3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02" y="1609597"/>
            <a:ext cx="2649093" cy="26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61FC97-6C2C-C825-7495-AC893A6414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AE3D-25FB-5972-9733-968CD0A805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8F187A-BAF9-18F1-64C9-A56471123F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E32E8-D842-1774-583E-62A3A77E8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945B64-FC82-6361-2018-610171A428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2" descr="A screenshot of a phone&#10;&#10;Description automatically generated">
            <a:extLst>
              <a:ext uri="{FF2B5EF4-FFF2-40B4-BE49-F238E27FC236}">
                <a16:creationId xmlns:a16="http://schemas.microsoft.com/office/drawing/2014/main" id="{F3BCF3E4-1F59-3551-FB04-62F46C634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1066"/>
          <a:stretch>
            <a:fillRect/>
          </a:stretch>
        </p:blipFill>
        <p:spPr>
          <a:xfrm>
            <a:off x="0" y="0"/>
            <a:ext cx="12197240" cy="6858000"/>
          </a:xfrm>
          <a:prstGeom prst="rect">
            <a:avLst/>
          </a:prstGeom>
        </p:spPr>
      </p:pic>
      <p:pic>
        <p:nvPicPr>
          <p:cNvPr id="8" name="Picture 7" descr="A qr code with a dinosaur&#10;&#10;Description automatically generated">
            <a:extLst>
              <a:ext uri="{FF2B5EF4-FFF2-40B4-BE49-F238E27FC236}">
                <a16:creationId xmlns:a16="http://schemas.microsoft.com/office/drawing/2014/main" id="{04BFBE26-2D0C-F729-B120-CE53FAFE8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3" y="2119385"/>
            <a:ext cx="1513278" cy="1513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C1FAB-77D0-1011-3361-88471E1BDE57}"/>
              </a:ext>
            </a:extLst>
          </p:cNvPr>
          <p:cNvSpPr txBox="1"/>
          <p:nvPr/>
        </p:nvSpPr>
        <p:spPr>
          <a:xfrm>
            <a:off x="510731" y="4039324"/>
            <a:ext cx="1924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FFFF"/>
                </a:solidFill>
              </a:rPr>
              <a:t>Use this QR code to register or download the App!</a:t>
            </a:r>
          </a:p>
          <a:p>
            <a:pPr algn="ctr"/>
            <a:endParaRPr lang="en-US" i="1" dirty="0">
              <a:solidFill>
                <a:srgbClr val="FFFFFF"/>
              </a:solidFill>
            </a:endParaRPr>
          </a:p>
          <a:p>
            <a:pPr algn="ctr"/>
            <a:r>
              <a:rPr lang="en-US" i="1" dirty="0">
                <a:solidFill>
                  <a:srgbClr val="FFFFFF"/>
                </a:solidFill>
              </a:rPr>
              <a:t>Remember to use your college email to sign up!</a:t>
            </a:r>
          </a:p>
        </p:txBody>
      </p:sp>
    </p:spTree>
    <p:extLst>
      <p:ext uri="{BB962C8B-B14F-4D97-AF65-F5344CB8AC3E}">
        <p14:creationId xmlns:p14="http://schemas.microsoft.com/office/powerpoint/2010/main" val="410485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211C33-609E-6D22-F7B1-2C88F260D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856862"/>
              </p:ext>
            </p:extLst>
          </p:nvPr>
        </p:nvGraphicFramePr>
        <p:xfrm>
          <a:off x="1915471" y="198591"/>
          <a:ext cx="8361058" cy="646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43647" imgH="5829300" progId="Acrobat.Document.DC">
                  <p:embed/>
                </p:oleObj>
              </mc:Choice>
              <mc:Fallback>
                <p:oleObj name="Acrobat Document" r:id="rId3" imgW="7543647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5471" y="198591"/>
                        <a:ext cx="8361058" cy="6460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qr code with a dinosaur&#10;&#10;Description automatically generated">
            <a:extLst>
              <a:ext uri="{FF2B5EF4-FFF2-40B4-BE49-F238E27FC236}">
                <a16:creationId xmlns:a16="http://schemas.microsoft.com/office/drawing/2014/main" id="{97A1D509-86BE-3451-7A1F-58E26F471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25" y="5454130"/>
            <a:ext cx="1205279" cy="12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1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677826-8F80-E647-97B7-90D6701E4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4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5B2934B0-00E7-418C-B0AE-820D3795C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252" y="5245769"/>
            <a:ext cx="1361072" cy="1361072"/>
          </a:xfrm>
          <a:prstGeom prst="rect">
            <a:avLst/>
          </a:prstGeom>
        </p:spPr>
      </p:pic>
      <p:pic>
        <p:nvPicPr>
          <p:cNvPr id="8" name="Picture 7" descr="A group of people in circles&#10;&#10;Description automatically generated">
            <a:extLst>
              <a:ext uri="{FF2B5EF4-FFF2-40B4-BE49-F238E27FC236}">
                <a16:creationId xmlns:a16="http://schemas.microsoft.com/office/drawing/2014/main" id="{2D5829AB-49A2-4814-C397-4D6B60C62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96" y="624852"/>
            <a:ext cx="7584408" cy="5301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DC12E-EE1C-E2AD-ACDB-AC7593F0FFE6}"/>
              </a:ext>
            </a:extLst>
          </p:cNvPr>
          <p:cNvSpPr txBox="1"/>
          <p:nvPr/>
        </p:nvSpPr>
        <p:spPr>
          <a:xfrm>
            <a:off x="5681913" y="604848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https://services.claremont.edu/student-services/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34783-B9D6-8667-540E-25DC259DE1FC}"/>
              </a:ext>
            </a:extLst>
          </p:cNvPr>
          <p:cNvSpPr txBox="1"/>
          <p:nvPr/>
        </p:nvSpPr>
        <p:spPr>
          <a:xfrm>
            <a:off x="391223" y="330772"/>
            <a:ext cx="1602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Claremont College Services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(TCCS)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7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DCC316-3C1C-9B4D-8537-733105AD2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051" y="244611"/>
            <a:ext cx="5473265" cy="494431"/>
          </a:xfrm>
        </p:spPr>
        <p:txBody>
          <a:bodyPr/>
          <a:lstStyle/>
          <a:p>
            <a:r>
              <a:rPr lang="en-US" dirty="0"/>
              <a:t>Introduction to </a:t>
            </a:r>
          </a:p>
          <a:p>
            <a:r>
              <a:rPr lang="en-US" dirty="0"/>
              <a:t>Student Health Services (SHS)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8EF8A-BA96-6C4A-9764-C70B4FAF77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SHS founded in 1952 with a gift by Dr. George Baxter, operated by TCCS</a:t>
            </a:r>
          </a:p>
          <a:p>
            <a:r>
              <a:rPr lang="en-US" dirty="0"/>
              <a:t>Services are available for undergraduate students enrolled and taking classes at the 5Cs (Pomona, Scripps, Harvey Mudd, Claremont McKenna, and Pitzer) </a:t>
            </a:r>
          </a:p>
          <a:p>
            <a:r>
              <a:rPr lang="en-US" dirty="0"/>
              <a:t>Located on the First Floor, </a:t>
            </a:r>
            <a:r>
              <a:rPr lang="en-US" dirty="0" err="1"/>
              <a:t>Tranquada</a:t>
            </a:r>
            <a:r>
              <a:rPr lang="en-US" dirty="0"/>
              <a:t> Building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757 College Way (across from the Library)</a:t>
            </a:r>
          </a:p>
          <a:p>
            <a:r>
              <a:rPr lang="en-US" dirty="0"/>
              <a:t>Multidisciplinary team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Nurses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Nurse Practitioners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Physicians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Medical Assistants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Receptionists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Medical records &amp; student accounts specialists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venir Book" panose="02000503020000020003"/>
              </a:rPr>
              <a:t>Clinical &amp; operational leaders</a:t>
            </a:r>
          </a:p>
          <a:p>
            <a:pPr lvl="1"/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3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outside a building">
            <a:extLst>
              <a:ext uri="{FF2B5EF4-FFF2-40B4-BE49-F238E27FC236}">
                <a16:creationId xmlns:a16="http://schemas.microsoft.com/office/drawing/2014/main" id="{76A2B049-2A08-5A28-0F3A-1F258DA2C6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A8965-19BB-530F-D30D-624C14BC5CBF}"/>
              </a:ext>
            </a:extLst>
          </p:cNvPr>
          <p:cNvSpPr txBox="1"/>
          <p:nvPr/>
        </p:nvSpPr>
        <p:spPr>
          <a:xfrm>
            <a:off x="3230879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https://services.claremont.edu/student-health-services/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76245E4-A233-85F1-1D37-4007F7472B91}"/>
              </a:ext>
            </a:extLst>
          </p:cNvPr>
          <p:cNvSpPr/>
          <p:nvPr/>
        </p:nvSpPr>
        <p:spPr>
          <a:xfrm>
            <a:off x="10936613" y="4592491"/>
            <a:ext cx="615001" cy="737030"/>
          </a:xfrm>
          <a:prstGeom prst="downArrow">
            <a:avLst/>
          </a:prstGeom>
          <a:solidFill>
            <a:srgbClr val="8246A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with a dinosaur&#10;&#10;Description automatically generated">
            <a:extLst>
              <a:ext uri="{FF2B5EF4-FFF2-40B4-BE49-F238E27FC236}">
                <a16:creationId xmlns:a16="http://schemas.microsoft.com/office/drawing/2014/main" id="{50F2BE89-D957-517D-AC95-312A4ED8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28" y="5481831"/>
            <a:ext cx="992172" cy="9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5CA218-3925-2244-A97C-C6DA7B5CD7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</a:rPr>
              <a:t>Same day urgent visits </a:t>
            </a:r>
          </a:p>
          <a:p>
            <a:r>
              <a:rPr lang="en-US" dirty="0">
                <a:latin typeface="Georgia"/>
              </a:rPr>
              <a:t>For Illness or injuries</a:t>
            </a:r>
          </a:p>
          <a:p>
            <a:r>
              <a:rPr lang="en-US" sz="1400" i="1" dirty="0">
                <a:latin typeface="Georgia"/>
              </a:rPr>
              <a:t>SHS stocks frequently used medications so you can skip that trip to the pharmacy!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E624F-4AE9-7D45-AA4E-A053BE67E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8063" y="2769908"/>
            <a:ext cx="2405047" cy="2655285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</a:rPr>
              <a:t>General Medical Visits</a:t>
            </a:r>
          </a:p>
          <a:p>
            <a:r>
              <a:rPr lang="en-US" dirty="0">
                <a:latin typeface="Georgia"/>
              </a:rPr>
              <a:t>For routine care and managing your medical conditions</a:t>
            </a:r>
          </a:p>
          <a:p>
            <a:r>
              <a:rPr lang="en-US" sz="1400" i="1" dirty="0">
                <a:latin typeface="Georgia"/>
              </a:rPr>
              <a:t>SHS offers visits for sexual &amp; reproductive health services like contraception, STI testing &amp; treatment, PEP &amp; </a:t>
            </a:r>
            <a:r>
              <a:rPr lang="en-US" sz="1400" i="1" err="1">
                <a:latin typeface="Georgia"/>
              </a:rPr>
              <a:t>PrEP</a:t>
            </a:r>
            <a:r>
              <a:rPr lang="en-US" sz="1400" i="1" dirty="0">
                <a:latin typeface="Georgia"/>
              </a:rPr>
              <a:t>, hormone therapy and more!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C7B7B-329D-AB43-900C-9E03D7B3BB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</a:rPr>
              <a:t>Specialty visits on campus such as:</a:t>
            </a:r>
          </a:p>
          <a:p>
            <a:r>
              <a:rPr lang="en-US" dirty="0">
                <a:latin typeface="Georgia"/>
              </a:rPr>
              <a:t>Physicals for sports &amp; study abroad</a:t>
            </a:r>
          </a:p>
          <a:p>
            <a:r>
              <a:rPr lang="en-US" dirty="0">
                <a:latin typeface="Georgia"/>
              </a:rPr>
              <a:t>Discreet testing for HIV and pregnancy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82331-AE35-1047-8F69-64E0F7326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SHS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04F708-E894-5045-AD27-DDF96303D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Services at SHS</a:t>
            </a:r>
          </a:p>
        </p:txBody>
      </p:sp>
      <p:pic>
        <p:nvPicPr>
          <p:cNvPr id="9" name="Picture 8" descr="A qr code with a dinosaur&#10;&#10;Description automatically generated">
            <a:extLst>
              <a:ext uri="{FF2B5EF4-FFF2-40B4-BE49-F238E27FC236}">
                <a16:creationId xmlns:a16="http://schemas.microsoft.com/office/drawing/2014/main" id="{64778D23-9042-4D3F-16D3-9475B4C3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17" y="5923572"/>
            <a:ext cx="817446" cy="817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D27E67-403A-CFAF-B775-E584CA832225}"/>
              </a:ext>
            </a:extLst>
          </p:cNvPr>
          <p:cNvSpPr txBox="1"/>
          <p:nvPr/>
        </p:nvSpPr>
        <p:spPr>
          <a:xfrm>
            <a:off x="971950" y="6009129"/>
            <a:ext cx="1005503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dirty="0">
                <a:latin typeface="Georgia"/>
              </a:rPr>
              <a:t>Find the full list of services and fee schedules on our website: </a:t>
            </a:r>
          </a:p>
          <a:p>
            <a:pPr algn="ctr"/>
            <a:r>
              <a:rPr lang="en-US" dirty="0">
                <a:latin typeface="Georgia"/>
              </a:rPr>
              <a:t>https://services.claremont.edu/student-health-services/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33FBC-8BCE-EDB1-0552-C9F2E4B017B0}"/>
              </a:ext>
            </a:extLst>
          </p:cNvPr>
          <p:cNvSpPr txBox="1"/>
          <p:nvPr/>
        </p:nvSpPr>
        <p:spPr>
          <a:xfrm>
            <a:off x="971950" y="1305724"/>
            <a:ext cx="102481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</a:rPr>
              <a:t>All medical information is confidential and cannot be disclosed without your consent.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</a:rPr>
              <a:t>The only exceptions are: 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Georgia"/>
              </a:rPr>
              <a:t>if you pose a danger to yourself or to others or 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Georgia"/>
              </a:rPr>
              <a:t>there is required reporting to the state of California or local health departments.</a:t>
            </a:r>
          </a:p>
        </p:txBody>
      </p:sp>
    </p:spTree>
    <p:extLst>
      <p:ext uri="{BB962C8B-B14F-4D97-AF65-F5344CB8AC3E}">
        <p14:creationId xmlns:p14="http://schemas.microsoft.com/office/powerpoint/2010/main" val="380417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57F5A7-E1C8-74BC-24C1-15617F712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SHS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253E40-BA10-2F73-E2E2-263D44F6A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Fee Schedules</a:t>
            </a:r>
          </a:p>
        </p:txBody>
      </p:sp>
      <p:pic>
        <p:nvPicPr>
          <p:cNvPr id="10" name="Picture 9" descr="A qr code with a dinosaur&#10;&#10;Description automatically generated">
            <a:extLst>
              <a:ext uri="{FF2B5EF4-FFF2-40B4-BE49-F238E27FC236}">
                <a16:creationId xmlns:a16="http://schemas.microsoft.com/office/drawing/2014/main" id="{5E4A5D9F-D192-E1EB-82DF-75A3FE204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8" y="3525021"/>
            <a:ext cx="1681768" cy="1681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A78491-A97D-FDB9-311C-5662944BBAB8}"/>
              </a:ext>
            </a:extLst>
          </p:cNvPr>
          <p:cNvSpPr txBox="1"/>
          <p:nvPr/>
        </p:nvSpPr>
        <p:spPr>
          <a:xfrm>
            <a:off x="428090" y="1990572"/>
            <a:ext cx="2332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Office Charges </a:t>
            </a:r>
          </a:p>
          <a:p>
            <a:pPr algn="ctr"/>
            <a:r>
              <a:rPr lang="en-US" dirty="0"/>
              <a:t>(visits, immunizations</a:t>
            </a:r>
          </a:p>
          <a:p>
            <a:pPr algn="ctr"/>
            <a:r>
              <a:rPr lang="en-US" dirty="0"/>
              <a:t>radiology, </a:t>
            </a:r>
          </a:p>
          <a:p>
            <a:pPr algn="ctr"/>
            <a:r>
              <a:rPr lang="en-US" dirty="0"/>
              <a:t>procedures,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13" name="Picture 12" descr="A qr code with a dinosaur&#10;&#10;Description automatically generated">
            <a:extLst>
              <a:ext uri="{FF2B5EF4-FFF2-40B4-BE49-F238E27FC236}">
                <a16:creationId xmlns:a16="http://schemas.microsoft.com/office/drawing/2014/main" id="{F1D90502-B3CF-48FF-83F7-ED04782CC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55" y="3515971"/>
            <a:ext cx="1784753" cy="1690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71165-CF5F-84D9-58E3-D31C79A5E2E7}"/>
              </a:ext>
            </a:extLst>
          </p:cNvPr>
          <p:cNvSpPr txBox="1"/>
          <p:nvPr/>
        </p:nvSpPr>
        <p:spPr>
          <a:xfrm>
            <a:off x="3323832" y="2003386"/>
            <a:ext cx="2332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Supplies</a:t>
            </a:r>
          </a:p>
          <a:p>
            <a:pPr algn="ctr"/>
            <a:r>
              <a:rPr lang="en-US" dirty="0"/>
              <a:t>(ace wraps, braces, cold &amp; hot packs, crutches,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F2FF1A-C9CE-960F-F49E-E57516CFF18D}"/>
              </a:ext>
            </a:extLst>
          </p:cNvPr>
          <p:cNvSpPr txBox="1"/>
          <p:nvPr/>
        </p:nvSpPr>
        <p:spPr>
          <a:xfrm>
            <a:off x="6096000" y="2003386"/>
            <a:ext cx="2332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Labs</a:t>
            </a:r>
          </a:p>
          <a:p>
            <a:pPr algn="ctr"/>
            <a:r>
              <a:rPr lang="en-US" dirty="0"/>
              <a:t>(Blood counts, </a:t>
            </a:r>
          </a:p>
          <a:p>
            <a:pPr algn="ctr"/>
            <a:r>
              <a:rPr lang="en-US" dirty="0"/>
              <a:t>electrolyte checks, strep swabs,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2DEF0-0542-1DF0-7421-387B7CA6A282}"/>
              </a:ext>
            </a:extLst>
          </p:cNvPr>
          <p:cNvSpPr txBox="1"/>
          <p:nvPr/>
        </p:nvSpPr>
        <p:spPr>
          <a:xfrm>
            <a:off x="8551807" y="2003386"/>
            <a:ext cx="3212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Formulary</a:t>
            </a:r>
          </a:p>
          <a:p>
            <a:pPr algn="ctr"/>
            <a:r>
              <a:rPr lang="en-US" dirty="0"/>
              <a:t>( medications </a:t>
            </a:r>
          </a:p>
          <a:p>
            <a:pPr algn="ctr"/>
            <a:r>
              <a:rPr lang="en-US" dirty="0"/>
              <a:t>such as antibiotics, contraception, </a:t>
            </a:r>
          </a:p>
          <a:p>
            <a:pPr algn="ctr"/>
            <a:r>
              <a:rPr lang="en-US" dirty="0"/>
              <a:t>hormones)</a:t>
            </a:r>
          </a:p>
        </p:txBody>
      </p:sp>
      <p:pic>
        <p:nvPicPr>
          <p:cNvPr id="18" name="Picture 17" descr="A qr code with a dinosaur&#10;&#10;Description automatically generated">
            <a:extLst>
              <a:ext uri="{FF2B5EF4-FFF2-40B4-BE49-F238E27FC236}">
                <a16:creationId xmlns:a16="http://schemas.microsoft.com/office/drawing/2014/main" id="{07EA2D34-A9F1-8A10-B381-826ECEA2D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86" y="3515971"/>
            <a:ext cx="1665396" cy="1665396"/>
          </a:xfrm>
          <a:prstGeom prst="rect">
            <a:avLst/>
          </a:prstGeom>
        </p:spPr>
      </p:pic>
      <p:pic>
        <p:nvPicPr>
          <p:cNvPr id="20" name="Picture 19" descr="A qr code with a dinosaur&#10;&#10;Description automatically generated">
            <a:extLst>
              <a:ext uri="{FF2B5EF4-FFF2-40B4-BE49-F238E27FC236}">
                <a16:creationId xmlns:a16="http://schemas.microsoft.com/office/drawing/2014/main" id="{54DA7165-92FF-4CB1-7B0B-EB0E5E50D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60" y="3515971"/>
            <a:ext cx="1665397" cy="16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F78AC-D201-DD4D-95D0-3C0F0DA98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SHS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31505-875E-F84A-A14E-B4E178CEF7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Online Health Portal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44804-499B-6541-A3C6-C941ED143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7351" y="4118745"/>
            <a:ext cx="5378450" cy="302122"/>
          </a:xfrm>
        </p:spPr>
        <p:txBody>
          <a:bodyPr/>
          <a:lstStyle/>
          <a:p>
            <a:pPr algn="ctr"/>
            <a:r>
              <a:rPr lang="en-US" dirty="0"/>
              <a:t>Online Health Portal</a:t>
            </a:r>
          </a:p>
          <a:p>
            <a:pPr algn="ctr"/>
            <a:r>
              <a:rPr lang="en-US" dirty="0">
                <a:hlinkClick r:id="rId2"/>
              </a:rPr>
              <a:t>https://shshealthportal.cuc.claremont.edu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463062-EF7D-3B44-BC3D-58A8EC21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432" y="1746707"/>
            <a:ext cx="5987551" cy="4866682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Book"/>
              </a:rPr>
              <a:t>SHS offers an online portal thru our electronic medical record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/>
              </a:rPr>
              <a:t>In the portal you can: </a:t>
            </a:r>
            <a:endParaRPr lang="en-US" sz="20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Receive test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Review, update, and print immunization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Exchange secure messages with health center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Upload medical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View your financial account summary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Online booking (Arriving this Fall!)</a:t>
            </a:r>
          </a:p>
          <a:p>
            <a:pPr marL="1428750" lvl="2" indent="-285750"/>
            <a:r>
              <a:rPr lang="en-US" sz="1600" dirty="0">
                <a:latin typeface="Avenir Book" panose="02000503020000020003"/>
              </a:rPr>
              <a:t>Schedule, view, and cancel visits from wherever you are … coming soon!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/>
              </a:rPr>
              <a:t>And more!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7EDF9-051D-93B3-F5B7-92DEFD72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7690114" y="2044412"/>
            <a:ext cx="2009364" cy="20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white border">
            <a:extLst>
              <a:ext uri="{FF2B5EF4-FFF2-40B4-BE49-F238E27FC236}">
                <a16:creationId xmlns:a16="http://schemas.microsoft.com/office/drawing/2014/main" id="{ECB29200-1BFF-7ECE-4C7C-852A0031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1493"/>
          <a:stretch/>
        </p:blipFill>
        <p:spPr>
          <a:xfrm>
            <a:off x="6301519" y="0"/>
            <a:ext cx="589048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C76F6-7477-8297-A9E8-D44E947C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0891786" y="5600700"/>
            <a:ext cx="899158" cy="899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33847-A120-1BAB-2667-040E5DD9064B}"/>
              </a:ext>
            </a:extLst>
          </p:cNvPr>
          <p:cNvSpPr txBox="1"/>
          <p:nvPr/>
        </p:nvSpPr>
        <p:spPr>
          <a:xfrm>
            <a:off x="5696950" y="612493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https://shshealthportal.cuc.claremont.edu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omputer screen">
            <a:extLst>
              <a:ext uri="{FF2B5EF4-FFF2-40B4-BE49-F238E27FC236}">
                <a16:creationId xmlns:a16="http://schemas.microsoft.com/office/drawing/2014/main" id="{C02E6782-E45B-CFF7-0BC1-1C89136EF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9" y="662427"/>
            <a:ext cx="3918152" cy="230937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8DA9E89-4266-E252-1C02-783043ADD82A}"/>
              </a:ext>
            </a:extLst>
          </p:cNvPr>
          <p:cNvSpPr/>
          <p:nvPr/>
        </p:nvSpPr>
        <p:spPr>
          <a:xfrm>
            <a:off x="4878555" y="15747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19D37-5FC0-B6C6-30EF-5400234AE088}"/>
              </a:ext>
            </a:extLst>
          </p:cNvPr>
          <p:cNvSpPr txBox="1"/>
          <p:nvPr/>
        </p:nvSpPr>
        <p:spPr>
          <a:xfrm>
            <a:off x="1305055" y="3239869"/>
            <a:ext cx="2811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To protect your information, you will also need to authenticate with Duo!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8D423-6AB7-F134-575A-27BBEA5DA6AC}"/>
              </a:ext>
            </a:extLst>
          </p:cNvPr>
          <p:cNvSpPr txBox="1"/>
          <p:nvPr/>
        </p:nvSpPr>
        <p:spPr>
          <a:xfrm>
            <a:off x="7333244" y="2001501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&lt;Insert Student Portal Screenshot&gt;</a:t>
            </a:r>
          </a:p>
        </p:txBody>
      </p:sp>
    </p:spTree>
    <p:extLst>
      <p:ext uri="{BB962C8B-B14F-4D97-AF65-F5344CB8AC3E}">
        <p14:creationId xmlns:p14="http://schemas.microsoft.com/office/powerpoint/2010/main" val="117998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41A168-4C04-7E4B-9062-880ACF09C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8775" y="115946"/>
            <a:ext cx="5090838" cy="1044763"/>
          </a:xfrm>
        </p:spPr>
        <p:txBody>
          <a:bodyPr/>
          <a:lstStyle/>
          <a:p>
            <a:r>
              <a:rPr lang="en-US" dirty="0"/>
              <a:t>From Check-in to Check-out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5520F-7F32-754F-A5E5-03CFB56F5F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18774" y="1134711"/>
            <a:ext cx="5673226" cy="583671"/>
          </a:xfrm>
        </p:spPr>
        <p:txBody>
          <a:bodyPr/>
          <a:lstStyle/>
          <a:p>
            <a:r>
              <a:rPr lang="en-US" dirty="0"/>
              <a:t>Helpful Tips to Making the Most of Your Visit to SHS</a:t>
            </a:r>
          </a:p>
        </p:txBody>
      </p:sp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87F4E4BC-A434-41B1-653C-645AC43F5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13" y="2116475"/>
            <a:ext cx="3291761" cy="3291761"/>
          </a:xfrm>
          <a:prstGeom prst="rect">
            <a:avLst/>
          </a:prstGeom>
        </p:spPr>
      </p:pic>
      <p:pic>
        <p:nvPicPr>
          <p:cNvPr id="8" name="Picture 7" descr="A person examining a person's chest&#10;&#10;Description automatically generated">
            <a:extLst>
              <a:ext uri="{FF2B5EF4-FFF2-40B4-BE49-F238E27FC236}">
                <a16:creationId xmlns:a16="http://schemas.microsoft.com/office/drawing/2014/main" id="{F532B1A3-2800-9A88-5D1B-150EE7E37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23308"/>
          <a:stretch/>
        </p:blipFill>
        <p:spPr>
          <a:xfrm>
            <a:off x="0" y="0"/>
            <a:ext cx="6355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41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62E1A56409D46A3B552B32FBC5D5B" ma:contentTypeVersion="2" ma:contentTypeDescription="Create a new document." ma:contentTypeScope="" ma:versionID="52c16cc6038966c1521f1088ec5473b9">
  <xsd:schema xmlns:xsd="http://www.w3.org/2001/XMLSchema" xmlns:xs="http://www.w3.org/2001/XMLSchema" xmlns:p="http://schemas.microsoft.com/office/2006/metadata/properties" xmlns:ns2="f79020a2-b6c5-4dd5-a424-43dd02cab820" targetNamespace="http://schemas.microsoft.com/office/2006/metadata/properties" ma:root="true" ma:fieldsID="a243aef7b65cb8ab7d5a6087c3b79289" ns2:_="">
    <xsd:import namespace="f79020a2-b6c5-4dd5-a424-43dd02cab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020a2-b6c5-4dd5-a424-43dd02cab8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6297A4-C8C9-4E17-AA5D-C696BFD43D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9020a2-b6c5-4dd5-a424-43dd02cab8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A78ABB-33BC-4E70-B2FF-AE77C2BC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7342FC-301F-46AE-BE86-BCE0E94690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737</Words>
  <Application>Microsoft Office PowerPoint</Application>
  <PresentationFormat>Widescreen</PresentationFormat>
  <Paragraphs>108</Paragraphs>
  <Slides>19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Cordoneanu</dc:creator>
  <cp:lastModifiedBy>Stephanie Long</cp:lastModifiedBy>
  <cp:revision>95</cp:revision>
  <dcterms:created xsi:type="dcterms:W3CDTF">2020-06-24T04:09:25Z</dcterms:created>
  <dcterms:modified xsi:type="dcterms:W3CDTF">2023-08-10T16:10:41Z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0x010100E1862E1A56409D46A3B552B32FBC5D5B</vt:lpwstr>
  </property>
</Properties>
</file>